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1" r:id="rId4"/>
    <p:sldId id="260" r:id="rId5"/>
    <p:sldId id="262" r:id="rId6"/>
    <p:sldId id="263" r:id="rId7"/>
    <p:sldId id="264" r:id="rId8"/>
    <p:sldId id="25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26"/>
  </p:normalViewPr>
  <p:slideViewPr>
    <p:cSldViewPr snapToGrid="0" snapToObjects="1">
      <p:cViewPr varScale="1">
        <p:scale>
          <a:sx n="121" d="100"/>
          <a:sy n="121" d="100"/>
        </p:scale>
        <p:origin x="7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Diameter to the nearest 100km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Mercury </c:v>
                </c:pt>
                <c:pt idx="1">
                  <c:v>Venus. </c:v>
                </c:pt>
                <c:pt idx="2">
                  <c:v>Earth </c:v>
                </c:pt>
                <c:pt idx="3">
                  <c:v>Mars </c:v>
                </c:pt>
                <c:pt idx="4">
                  <c:v>Jupiter </c:v>
                </c:pt>
                <c:pt idx="5">
                  <c:v>Saturn </c:v>
                </c:pt>
                <c:pt idx="6">
                  <c:v>Uranus 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 formatCode="#,##0">
                  <c:v>4900</c:v>
                </c:pt>
                <c:pt idx="1">
                  <c:v>12100</c:v>
                </c:pt>
                <c:pt idx="2" formatCode="#,##0">
                  <c:v>12800</c:v>
                </c:pt>
                <c:pt idx="3" formatCode="#,##0">
                  <c:v>6800</c:v>
                </c:pt>
                <c:pt idx="4" formatCode="#,##0">
                  <c:v>143000</c:v>
                </c:pt>
                <c:pt idx="5" formatCode="#,##0">
                  <c:v>121000</c:v>
                </c:pt>
                <c:pt idx="6" formatCode="#,##0">
                  <c:v>51100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4C-804B-864F-702AABE902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49873935"/>
        <c:axId val="550432799"/>
      </c:barChart>
      <c:catAx>
        <c:axId val="5498739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0432799"/>
        <c:crosses val="autoZero"/>
        <c:auto val="1"/>
        <c:lblAlgn val="ctr"/>
        <c:lblOffset val="100"/>
        <c:noMultiLvlLbl val="0"/>
      </c:catAx>
      <c:valAx>
        <c:axId val="5504327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98739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Distance of</a:t>
            </a:r>
            <a:r>
              <a:rPr lang="en-GB" baseline="0"/>
              <a:t> each planet from the sun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Sheet1!$B$40</c:f>
              <c:strCache>
                <c:ptCount val="1"/>
                <c:pt idx="0">
                  <c:v>Closest (million km)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Sheet1!$A$41:$A$47</c:f>
              <c:strCache>
                <c:ptCount val="7"/>
                <c:pt idx="0">
                  <c:v>Mercury</c:v>
                </c:pt>
                <c:pt idx="1">
                  <c:v>Venus </c:v>
                </c:pt>
                <c:pt idx="2">
                  <c:v>Earth</c:v>
                </c:pt>
                <c:pt idx="3">
                  <c:v>Mars</c:v>
                </c:pt>
                <c:pt idx="4">
                  <c:v>Jupiter</c:v>
                </c:pt>
                <c:pt idx="5">
                  <c:v>Saturn</c:v>
                </c:pt>
                <c:pt idx="6">
                  <c:v>Uranus</c:v>
                </c:pt>
              </c:strCache>
            </c:strRef>
          </c:cat>
          <c:val>
            <c:numRef>
              <c:f>Sheet1!$B$41:$B$47</c:f>
              <c:numCache>
                <c:formatCode>General</c:formatCode>
                <c:ptCount val="7"/>
                <c:pt idx="0">
                  <c:v>46</c:v>
                </c:pt>
                <c:pt idx="1">
                  <c:v>107</c:v>
                </c:pt>
                <c:pt idx="2">
                  <c:v>147</c:v>
                </c:pt>
                <c:pt idx="3">
                  <c:v>205</c:v>
                </c:pt>
                <c:pt idx="4">
                  <c:v>741</c:v>
                </c:pt>
                <c:pt idx="5" formatCode="#,##0">
                  <c:v>1350</c:v>
                </c:pt>
                <c:pt idx="6" formatCode="#,##0">
                  <c:v>2750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3E-3A47-A434-3965B5ECA8C3}"/>
            </c:ext>
          </c:extLst>
        </c:ser>
        <c:ser>
          <c:idx val="1"/>
          <c:order val="1"/>
          <c:tx>
            <c:strRef>
              <c:f>Sheet1!$C$40</c:f>
              <c:strCache>
                <c:ptCount val="1"/>
                <c:pt idx="0">
                  <c:v>Furthest (million km)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Sheet1!$A$41:$A$47</c:f>
              <c:strCache>
                <c:ptCount val="7"/>
                <c:pt idx="0">
                  <c:v>Mercury</c:v>
                </c:pt>
                <c:pt idx="1">
                  <c:v>Venus </c:v>
                </c:pt>
                <c:pt idx="2">
                  <c:v>Earth</c:v>
                </c:pt>
                <c:pt idx="3">
                  <c:v>Mars</c:v>
                </c:pt>
                <c:pt idx="4">
                  <c:v>Jupiter</c:v>
                </c:pt>
                <c:pt idx="5">
                  <c:v>Saturn</c:v>
                </c:pt>
                <c:pt idx="6">
                  <c:v>Uranus</c:v>
                </c:pt>
              </c:strCache>
            </c:strRef>
          </c:cat>
          <c:val>
            <c:numRef>
              <c:f>Sheet1!$C$41:$C$47</c:f>
              <c:numCache>
                <c:formatCode>General</c:formatCode>
                <c:ptCount val="7"/>
                <c:pt idx="0">
                  <c:v>70</c:v>
                </c:pt>
                <c:pt idx="1">
                  <c:v>109</c:v>
                </c:pt>
                <c:pt idx="2">
                  <c:v>152</c:v>
                </c:pt>
                <c:pt idx="3">
                  <c:v>249</c:v>
                </c:pt>
                <c:pt idx="4">
                  <c:v>817</c:v>
                </c:pt>
                <c:pt idx="5" formatCode="#,##0">
                  <c:v>1510</c:v>
                </c:pt>
                <c:pt idx="6" formatCode="#,##0">
                  <c:v>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3E-3A47-A434-3965B5ECA8C3}"/>
            </c:ext>
          </c:extLst>
        </c:ser>
        <c:ser>
          <c:idx val="2"/>
          <c:order val="2"/>
          <c:tx>
            <c:strRef>
              <c:f>Sheet1!$D$40</c:f>
              <c:strCache>
                <c:ptCount val="1"/>
                <c:pt idx="0">
                  <c:v>Average (million km)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Sheet1!$A$41:$A$47</c:f>
              <c:strCache>
                <c:ptCount val="7"/>
                <c:pt idx="0">
                  <c:v>Mercury</c:v>
                </c:pt>
                <c:pt idx="1">
                  <c:v>Venus </c:v>
                </c:pt>
                <c:pt idx="2">
                  <c:v>Earth</c:v>
                </c:pt>
                <c:pt idx="3">
                  <c:v>Mars</c:v>
                </c:pt>
                <c:pt idx="4">
                  <c:v>Jupiter</c:v>
                </c:pt>
                <c:pt idx="5">
                  <c:v>Saturn</c:v>
                </c:pt>
                <c:pt idx="6">
                  <c:v>Uranus</c:v>
                </c:pt>
              </c:strCache>
            </c:strRef>
          </c:cat>
          <c:val>
            <c:numRef>
              <c:f>Sheet1!$D$41:$D$47</c:f>
              <c:numCache>
                <c:formatCode>General</c:formatCode>
                <c:ptCount val="7"/>
                <c:pt idx="0">
                  <c:v>57</c:v>
                </c:pt>
                <c:pt idx="1">
                  <c:v>108</c:v>
                </c:pt>
                <c:pt idx="2">
                  <c:v>150</c:v>
                </c:pt>
                <c:pt idx="3">
                  <c:v>228</c:v>
                </c:pt>
                <c:pt idx="4">
                  <c:v>779</c:v>
                </c:pt>
                <c:pt idx="5" formatCode="#,##0">
                  <c:v>1430</c:v>
                </c:pt>
                <c:pt idx="6" formatCode="#,##0">
                  <c:v>2880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E3E-3A47-A434-3965B5ECA8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47667423"/>
        <c:axId val="548102895"/>
      </c:barChart>
      <c:catAx>
        <c:axId val="5476674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8102895"/>
        <c:crosses val="autoZero"/>
        <c:auto val="1"/>
        <c:lblAlgn val="ctr"/>
        <c:lblOffset val="100"/>
        <c:noMultiLvlLbl val="0"/>
      </c:catAx>
      <c:valAx>
        <c:axId val="5481028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76674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Average distance from the sun (million km)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Sheet1!$B$52</c:f>
              <c:strCache>
                <c:ptCount val="1"/>
                <c:pt idx="0">
                  <c:v>Average (million km)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Sheet1!$A$53:$A$59</c:f>
              <c:strCache>
                <c:ptCount val="7"/>
                <c:pt idx="0">
                  <c:v>Mercury</c:v>
                </c:pt>
                <c:pt idx="1">
                  <c:v>Venus </c:v>
                </c:pt>
                <c:pt idx="2">
                  <c:v>Earth</c:v>
                </c:pt>
                <c:pt idx="3">
                  <c:v>Mars</c:v>
                </c:pt>
                <c:pt idx="4">
                  <c:v>Jupiter</c:v>
                </c:pt>
                <c:pt idx="5">
                  <c:v>Saturn</c:v>
                </c:pt>
                <c:pt idx="6">
                  <c:v>Uranus</c:v>
                </c:pt>
              </c:strCache>
            </c:strRef>
          </c:cat>
          <c:val>
            <c:numRef>
              <c:f>Sheet1!$B$53:$B$59</c:f>
              <c:numCache>
                <c:formatCode>General</c:formatCode>
                <c:ptCount val="7"/>
                <c:pt idx="0">
                  <c:v>57</c:v>
                </c:pt>
                <c:pt idx="1">
                  <c:v>108</c:v>
                </c:pt>
                <c:pt idx="2">
                  <c:v>150</c:v>
                </c:pt>
                <c:pt idx="3">
                  <c:v>228</c:v>
                </c:pt>
                <c:pt idx="4">
                  <c:v>779</c:v>
                </c:pt>
                <c:pt idx="5" formatCode="#,##0">
                  <c:v>1430</c:v>
                </c:pt>
                <c:pt idx="6" formatCode="#,##0">
                  <c:v>2880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63-1F42-BB9D-0093435933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47342495"/>
        <c:axId val="550885823"/>
      </c:barChart>
      <c:catAx>
        <c:axId val="547342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0885823"/>
        <c:crosses val="autoZero"/>
        <c:auto val="1"/>
        <c:lblAlgn val="ctr"/>
        <c:lblOffset val="100"/>
        <c:noMultiLvlLbl val="0"/>
      </c:catAx>
      <c:valAx>
        <c:axId val="5508858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73424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21320-0150-0A49-8029-444138DAD5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E98859-6DEA-A847-BAC9-8C09F767F2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0AC1B-52D7-5746-BF8E-3F05CD049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52EB6-6DD3-2C40-B110-C734BB9C5055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4E87-4801-7249-A67A-F4031ED1A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11B21-8A16-B942-BEAD-6E3EDDA94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4F80-8E36-4C4A-9054-D915F4AFC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115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4E9AC-2D94-7C4E-B5DB-D61563EA8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4DCAD4-0198-C840-9EF1-E1F4E24EB8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05D05-02A5-9946-A5A8-36C6710B7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52EB6-6DD3-2C40-B110-C734BB9C5055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21BD2-7142-C047-A3EA-6F5652595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3B0DA-2890-6A4B-8B69-B11F284F3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4F80-8E36-4C4A-9054-D915F4AFC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6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85DABD-39DF-9641-9657-E8C52F28A0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E18811-26AD-FC4D-841A-CF0FA89F64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E0C22-7808-1E43-89D6-57B346B23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52EB6-6DD3-2C40-B110-C734BB9C5055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E933C-69D3-854E-9F40-7840D8BF9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4B59B-3736-3743-BD5F-2CB27FF05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4F80-8E36-4C4A-9054-D915F4AFC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432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BFFD8-FE44-4848-A114-3B6CF104D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20F2B-24D0-2A43-8DC0-EF8FAD27D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B83A90-9E81-DC4F-B218-692A561F1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52EB6-6DD3-2C40-B110-C734BB9C5055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FC826-9596-1D44-B6BD-13B6E3B63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6C-6B61-124D-A666-3A1AECE0E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4F80-8E36-4C4A-9054-D915F4AFC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942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BCCD8-E2E5-5D4F-9340-73B627B5A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6D635-B0E4-3141-8060-861F1BFDD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E1ED7-32B0-6249-9703-0976B4769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52EB6-6DD3-2C40-B110-C734BB9C5055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DFA32C-916A-ED4E-AB83-5731BA20F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063E4-1082-BD4C-AE08-7BD1FA7A0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4F80-8E36-4C4A-9054-D915F4AFC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15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6A2F0-CCA0-7D43-879B-EBBEDB664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53DCC-6053-6647-BC11-958D5381BF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A3E1D2-1365-364C-A2C4-8F8B317B0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F8E527-63C4-F645-93C4-0D85AE104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52EB6-6DD3-2C40-B110-C734BB9C5055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F6AAFA-C2E6-E748-A091-3B5110F6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492434-A38D-5647-AE34-1CB912426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4F80-8E36-4C4A-9054-D915F4AFC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55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4D1A6-985A-D74B-9B5D-1271C7E81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69547A-9FE8-2D45-A6C2-201015597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1DD492-3B69-3348-9B5E-3218EB172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C1AE24-3336-E943-9BE0-407A686CEC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53949C-42C4-4744-AEE8-9887E64F72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98B801-77B5-C54A-BEE7-CBDB492FC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52EB6-6DD3-2C40-B110-C734BB9C5055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1F9E87-4D52-1E46-B7BF-9F8573180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3146B8-3349-CA4F-8968-1EE163B73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4F80-8E36-4C4A-9054-D915F4AFC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907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9B36B-8EB5-0B4E-B026-E49762DE9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9E8AD1-8140-3940-8920-43B5BCCF6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52EB6-6DD3-2C40-B110-C734BB9C5055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8EFE9A-6641-1240-9432-784F40ECC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0E32BA-7A2C-B547-B259-66ED637C6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4F80-8E36-4C4A-9054-D915F4AFC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29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EBA0A0-3E2B-0540-B12D-F84BB251D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52EB6-6DD3-2C40-B110-C734BB9C5055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78241C-AACA-AB4B-9F2F-5EE2A43D3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EA17D-7333-1F45-8788-B50A07130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4F80-8E36-4C4A-9054-D915F4AFC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868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E2D26-8FC5-5149-B418-92D85D919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6C7A9-52D3-694A-83DA-F0A2F14D5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9E76F8-9642-3042-AB44-4E926DC902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D32B2B-9918-1141-9FCC-BB2ED98BC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52EB6-6DD3-2C40-B110-C734BB9C5055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2D003A-2FFE-6F48-B852-687B46F83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2E9CF0-F0D5-D740-9DF9-26E557533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4F80-8E36-4C4A-9054-D915F4AFC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44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C4EFB-D66F-B545-A5B9-C5E246BA0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F15E6A-BD27-494E-A473-F9B2C5F87A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6359DD-4B0D-254B-AC9C-086D3CE80C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12F84D-EF37-7244-8129-439DF36CE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52EB6-6DD3-2C40-B110-C734BB9C5055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6BD850-EC44-FC4C-AEAD-08C8A679A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B6C176-88C6-2D4E-B8F0-91FAE53BD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4F80-8E36-4C4A-9054-D915F4AFC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468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F791E9-0AC9-3144-A1AF-1A2375FAE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5E89C-CB5A-6F41-A5B5-88101D368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BB0018-8D8F-214D-A797-B8EA7E07C8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52EB6-6DD3-2C40-B110-C734BB9C5055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77542-DD22-C547-ADBC-9678D3EA28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E946E4-ADE4-EC4C-9BBF-CC6BB91A9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74F80-8E36-4C4A-9054-D915F4AFC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816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94D09-5B84-9942-8A8A-48A081FD52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0271" y="3794336"/>
            <a:ext cx="5242259" cy="1922251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4800" dirty="0">
                <a:latin typeface="Gill Sans MT" panose="020B0502020104020203" pitchFamily="34" charset="77"/>
              </a:rPr>
              <a:t>  Caroline Herschel</a:t>
            </a:r>
            <a:br>
              <a:rPr lang="en-US" sz="4800" dirty="0">
                <a:latin typeface="Gill Sans MT" panose="020B0502020104020203" pitchFamily="34" charset="77"/>
              </a:rPr>
            </a:br>
            <a:br>
              <a:rPr lang="en-US" sz="4800" dirty="0">
                <a:latin typeface="Gill Sans MT" panose="020B0502020104020203" pitchFamily="34" charset="77"/>
              </a:rPr>
            </a:br>
            <a:r>
              <a:rPr lang="en-US" sz="4800" dirty="0">
                <a:latin typeface="Gill Sans MT" panose="020B0502020104020203" pitchFamily="34" charset="77"/>
              </a:rPr>
              <a:t>Gravity and Graphing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0B21A5C-062F-46C2-8389-53D40F46A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83466"/>
            <a:ext cx="5549037" cy="6374535"/>
          </a:xfrm>
          <a:custGeom>
            <a:avLst/>
            <a:gdLst>
              <a:gd name="connsiteX0" fmla="*/ 2203019 w 5549037"/>
              <a:gd name="connsiteY0" fmla="*/ 0 h 6374535"/>
              <a:gd name="connsiteX1" fmla="*/ 5549037 w 5549037"/>
              <a:gd name="connsiteY1" fmla="*/ 3346018 h 6374535"/>
              <a:gd name="connsiteX2" fmla="*/ 3797930 w 5549037"/>
              <a:gd name="connsiteY2" fmla="*/ 6288190 h 6374535"/>
              <a:gd name="connsiteX3" fmla="*/ 3618689 w 5549037"/>
              <a:gd name="connsiteY3" fmla="*/ 6374535 h 6374535"/>
              <a:gd name="connsiteX4" fmla="*/ 779546 w 5549037"/>
              <a:gd name="connsiteY4" fmla="*/ 6374535 h 6374535"/>
              <a:gd name="connsiteX5" fmla="*/ 537516 w 5549037"/>
              <a:gd name="connsiteY5" fmla="*/ 6248727 h 6374535"/>
              <a:gd name="connsiteX6" fmla="*/ 74641 w 5549037"/>
              <a:gd name="connsiteY6" fmla="*/ 5927968 h 6374535"/>
              <a:gd name="connsiteX7" fmla="*/ 0 w 5549037"/>
              <a:gd name="connsiteY7" fmla="*/ 5860130 h 6374535"/>
              <a:gd name="connsiteX8" fmla="*/ 0 w 5549037"/>
              <a:gd name="connsiteY8" fmla="*/ 831906 h 6374535"/>
              <a:gd name="connsiteX9" fmla="*/ 74641 w 5549037"/>
              <a:gd name="connsiteY9" fmla="*/ 764068 h 6374535"/>
              <a:gd name="connsiteX10" fmla="*/ 2203019 w 5549037"/>
              <a:gd name="connsiteY10" fmla="*/ 0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49037" h="6374535">
                <a:moveTo>
                  <a:pt x="2203019" y="0"/>
                </a:moveTo>
                <a:cubicBezTo>
                  <a:pt x="4050974" y="0"/>
                  <a:pt x="5549037" y="1498063"/>
                  <a:pt x="5549037" y="3346018"/>
                </a:cubicBezTo>
                <a:cubicBezTo>
                  <a:pt x="5549037" y="4616487"/>
                  <a:pt x="4840968" y="5721578"/>
                  <a:pt x="3797930" y="6288190"/>
                </a:cubicBezTo>
                <a:lnTo>
                  <a:pt x="3618689" y="6374535"/>
                </a:lnTo>
                <a:lnTo>
                  <a:pt x="779546" y="6374535"/>
                </a:lnTo>
                <a:lnTo>
                  <a:pt x="537516" y="6248727"/>
                </a:lnTo>
                <a:cubicBezTo>
                  <a:pt x="374031" y="6154721"/>
                  <a:pt x="219238" y="6047301"/>
                  <a:pt x="74641" y="5927968"/>
                </a:cubicBezTo>
                <a:lnTo>
                  <a:pt x="0" y="5860130"/>
                </a:lnTo>
                <a:lnTo>
                  <a:pt x="0" y="831906"/>
                </a:lnTo>
                <a:lnTo>
                  <a:pt x="74641" y="764068"/>
                </a:lnTo>
                <a:cubicBezTo>
                  <a:pt x="653030" y="286739"/>
                  <a:pt x="1394539" y="0"/>
                  <a:pt x="220301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15EC90-F799-AF42-B052-3AFCCD8CCB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2256"/>
          <a:stretch/>
        </p:blipFill>
        <p:spPr>
          <a:xfrm>
            <a:off x="1" y="647373"/>
            <a:ext cx="5385130" cy="6210629"/>
          </a:xfrm>
          <a:custGeom>
            <a:avLst/>
            <a:gdLst/>
            <a:ahLst/>
            <a:cxnLst/>
            <a:rect l="l" t="t" r="r" b="b"/>
            <a:pathLst>
              <a:path w="5385130" h="6210629">
                <a:moveTo>
                  <a:pt x="2203018" y="0"/>
                </a:moveTo>
                <a:cubicBezTo>
                  <a:pt x="3960450" y="0"/>
                  <a:pt x="5385130" y="1424680"/>
                  <a:pt x="5385130" y="3182112"/>
                </a:cubicBezTo>
                <a:cubicBezTo>
                  <a:pt x="5385130" y="4500186"/>
                  <a:pt x="4583748" y="5631087"/>
                  <a:pt x="3441640" y="6114158"/>
                </a:cubicBezTo>
                <a:lnTo>
                  <a:pt x="3178061" y="6210629"/>
                </a:lnTo>
                <a:lnTo>
                  <a:pt x="1233206" y="6210629"/>
                </a:lnTo>
                <a:lnTo>
                  <a:pt x="1108901" y="6171135"/>
                </a:lnTo>
                <a:cubicBezTo>
                  <a:pt x="767738" y="6046219"/>
                  <a:pt x="453928" y="5864559"/>
                  <a:pt x="178899" y="5637585"/>
                </a:cubicBezTo>
                <a:lnTo>
                  <a:pt x="0" y="5474990"/>
                </a:lnTo>
                <a:lnTo>
                  <a:pt x="0" y="889234"/>
                </a:lnTo>
                <a:lnTo>
                  <a:pt x="178899" y="726640"/>
                </a:lnTo>
                <a:cubicBezTo>
                  <a:pt x="728956" y="272693"/>
                  <a:pt x="1434142" y="0"/>
                  <a:pt x="2203018" y="0"/>
                </a:cubicBez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A177BCC-4208-4795-8572-4D623BA1E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33763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644360-1D24-D24D-8516-B54748EC6A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43585" y="556052"/>
            <a:ext cx="1860915" cy="70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3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DBD4579-9627-FD43-A83D-85DA4FF5CB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7063626"/>
              </p:ext>
            </p:extLst>
          </p:nvPr>
        </p:nvGraphicFramePr>
        <p:xfrm>
          <a:off x="3455082" y="1176793"/>
          <a:ext cx="5024744" cy="48843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5127">
                  <a:extLst>
                    <a:ext uri="{9D8B030D-6E8A-4147-A177-3AD203B41FA5}">
                      <a16:colId xmlns:a16="http://schemas.microsoft.com/office/drawing/2014/main" val="1328460555"/>
                    </a:ext>
                  </a:extLst>
                </a:gridCol>
                <a:gridCol w="2919617">
                  <a:extLst>
                    <a:ext uri="{9D8B030D-6E8A-4147-A177-3AD203B41FA5}">
                      <a16:colId xmlns:a16="http://schemas.microsoft.com/office/drawing/2014/main" val="3723085932"/>
                    </a:ext>
                  </a:extLst>
                </a:gridCol>
              </a:tblGrid>
              <a:tr h="9439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  <a:latin typeface="Gill Sans MT" panose="020B0502020104020203" pitchFamily="34" charset="77"/>
                        </a:rPr>
                        <a:t>Planet </a:t>
                      </a:r>
                      <a:endParaRPr lang="en-GB" sz="2800">
                        <a:effectLst/>
                        <a:latin typeface="Gill Sans MT" panose="020B0502020104020203" pitchFamily="34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0901" marR="1609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  <a:latin typeface="Gill Sans MT" panose="020B0502020104020203" pitchFamily="34" charset="77"/>
                        </a:rPr>
                        <a:t>Diameter to the nearest 100km</a:t>
                      </a:r>
                      <a:endParaRPr lang="en-GB" sz="2800">
                        <a:effectLst/>
                        <a:latin typeface="Gill Sans MT" panose="020B0502020104020203" pitchFamily="34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0901" marR="160901" marT="0" marB="0"/>
                </a:tc>
                <a:extLst>
                  <a:ext uri="{0D108BD9-81ED-4DB2-BD59-A6C34878D82A}">
                    <a16:rowId xmlns:a16="http://schemas.microsoft.com/office/drawing/2014/main" val="2753019166"/>
                  </a:ext>
                </a:extLst>
              </a:tr>
              <a:tr h="5148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  <a:latin typeface="Gill Sans MT" panose="020B0502020104020203" pitchFamily="34" charset="77"/>
                        </a:rPr>
                        <a:t>Mercury </a:t>
                      </a:r>
                      <a:endParaRPr lang="en-GB" sz="2800">
                        <a:effectLst/>
                        <a:latin typeface="Gill Sans MT" panose="020B0502020104020203" pitchFamily="34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0901" marR="1609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  <a:latin typeface="Gill Sans MT" panose="020B0502020104020203" pitchFamily="34" charset="77"/>
                        </a:rPr>
                        <a:t>    4,900km</a:t>
                      </a:r>
                      <a:endParaRPr lang="en-GB" sz="2800">
                        <a:effectLst/>
                        <a:latin typeface="Gill Sans MT" panose="020B0502020104020203" pitchFamily="34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0901" marR="160901" marT="0" marB="0"/>
                </a:tc>
                <a:extLst>
                  <a:ext uri="{0D108BD9-81ED-4DB2-BD59-A6C34878D82A}">
                    <a16:rowId xmlns:a16="http://schemas.microsoft.com/office/drawing/2014/main" val="1782642002"/>
                  </a:ext>
                </a:extLst>
              </a:tr>
              <a:tr h="5148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  <a:latin typeface="Gill Sans MT" panose="020B0502020104020203" pitchFamily="34" charset="77"/>
                        </a:rPr>
                        <a:t>Venus. </a:t>
                      </a:r>
                      <a:endParaRPr lang="en-GB" sz="2800">
                        <a:effectLst/>
                        <a:latin typeface="Gill Sans MT" panose="020B0502020104020203" pitchFamily="34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0901" marR="1609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  <a:latin typeface="Gill Sans MT" panose="020B0502020104020203" pitchFamily="34" charset="77"/>
                        </a:rPr>
                        <a:t>  12,100km</a:t>
                      </a:r>
                      <a:endParaRPr lang="en-GB" sz="2800">
                        <a:effectLst/>
                        <a:latin typeface="Gill Sans MT" panose="020B0502020104020203" pitchFamily="34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0901" marR="160901" marT="0" marB="0"/>
                </a:tc>
                <a:extLst>
                  <a:ext uri="{0D108BD9-81ED-4DB2-BD59-A6C34878D82A}">
                    <a16:rowId xmlns:a16="http://schemas.microsoft.com/office/drawing/2014/main" val="714366491"/>
                  </a:ext>
                </a:extLst>
              </a:tr>
              <a:tr h="5148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  <a:latin typeface="Gill Sans MT" panose="020B0502020104020203" pitchFamily="34" charset="77"/>
                        </a:rPr>
                        <a:t>Earth </a:t>
                      </a:r>
                      <a:endParaRPr lang="en-GB" sz="2800">
                        <a:effectLst/>
                        <a:latin typeface="Gill Sans MT" panose="020B0502020104020203" pitchFamily="34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0901" marR="1609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  <a:latin typeface="Gill Sans MT" panose="020B0502020104020203" pitchFamily="34" charset="77"/>
                        </a:rPr>
                        <a:t> 12,800 km</a:t>
                      </a:r>
                      <a:endParaRPr lang="en-GB" sz="2800">
                        <a:effectLst/>
                        <a:latin typeface="Gill Sans MT" panose="020B0502020104020203" pitchFamily="34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0901" marR="160901" marT="0" marB="0"/>
                </a:tc>
                <a:extLst>
                  <a:ext uri="{0D108BD9-81ED-4DB2-BD59-A6C34878D82A}">
                    <a16:rowId xmlns:a16="http://schemas.microsoft.com/office/drawing/2014/main" val="724724408"/>
                  </a:ext>
                </a:extLst>
              </a:tr>
              <a:tr h="5148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  <a:latin typeface="Gill Sans MT" panose="020B0502020104020203" pitchFamily="34" charset="77"/>
                        </a:rPr>
                        <a:t>Mars </a:t>
                      </a:r>
                      <a:endParaRPr lang="en-GB" sz="2800">
                        <a:effectLst/>
                        <a:latin typeface="Gill Sans MT" panose="020B0502020104020203" pitchFamily="34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0901" marR="1609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  <a:latin typeface="Gill Sans MT" panose="020B0502020104020203" pitchFamily="34" charset="77"/>
                        </a:rPr>
                        <a:t>    6,800km</a:t>
                      </a:r>
                      <a:endParaRPr lang="en-GB" sz="2800">
                        <a:effectLst/>
                        <a:latin typeface="Gill Sans MT" panose="020B0502020104020203" pitchFamily="34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0901" marR="160901" marT="0" marB="0"/>
                </a:tc>
                <a:extLst>
                  <a:ext uri="{0D108BD9-81ED-4DB2-BD59-A6C34878D82A}">
                    <a16:rowId xmlns:a16="http://schemas.microsoft.com/office/drawing/2014/main" val="1488079783"/>
                  </a:ext>
                </a:extLst>
              </a:tr>
              <a:tr h="5148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  <a:latin typeface="Gill Sans MT" panose="020B0502020104020203" pitchFamily="34" charset="77"/>
                        </a:rPr>
                        <a:t>Jupiter </a:t>
                      </a:r>
                      <a:endParaRPr lang="en-GB" sz="2800">
                        <a:effectLst/>
                        <a:latin typeface="Gill Sans MT" panose="020B0502020104020203" pitchFamily="34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0901" marR="1609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  <a:latin typeface="Gill Sans MT" panose="020B0502020104020203" pitchFamily="34" charset="77"/>
                        </a:rPr>
                        <a:t>143,000km</a:t>
                      </a:r>
                      <a:endParaRPr lang="en-GB" sz="2800">
                        <a:effectLst/>
                        <a:latin typeface="Gill Sans MT" panose="020B0502020104020203" pitchFamily="34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0901" marR="160901" marT="0" marB="0"/>
                </a:tc>
                <a:extLst>
                  <a:ext uri="{0D108BD9-81ED-4DB2-BD59-A6C34878D82A}">
                    <a16:rowId xmlns:a16="http://schemas.microsoft.com/office/drawing/2014/main" val="4106356714"/>
                  </a:ext>
                </a:extLst>
              </a:tr>
              <a:tr h="5148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  <a:latin typeface="Gill Sans MT" panose="020B0502020104020203" pitchFamily="34" charset="77"/>
                        </a:rPr>
                        <a:t>Saturn </a:t>
                      </a:r>
                      <a:endParaRPr lang="en-GB" sz="2800">
                        <a:effectLst/>
                        <a:latin typeface="Gill Sans MT" panose="020B0502020104020203" pitchFamily="34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0901" marR="1609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  <a:latin typeface="Gill Sans MT" panose="020B0502020104020203" pitchFamily="34" charset="77"/>
                        </a:rPr>
                        <a:t>121,000km</a:t>
                      </a:r>
                      <a:endParaRPr lang="en-GB" sz="2800">
                        <a:effectLst/>
                        <a:latin typeface="Gill Sans MT" panose="020B0502020104020203" pitchFamily="34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0901" marR="160901" marT="0" marB="0"/>
                </a:tc>
                <a:extLst>
                  <a:ext uri="{0D108BD9-81ED-4DB2-BD59-A6C34878D82A}">
                    <a16:rowId xmlns:a16="http://schemas.microsoft.com/office/drawing/2014/main" val="1472828957"/>
                  </a:ext>
                </a:extLst>
              </a:tr>
              <a:tr h="5148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  <a:latin typeface="Gill Sans MT" panose="020B0502020104020203" pitchFamily="34" charset="77"/>
                        </a:rPr>
                        <a:t>Uranus </a:t>
                      </a:r>
                      <a:endParaRPr lang="en-GB" sz="2800">
                        <a:effectLst/>
                        <a:latin typeface="Gill Sans MT" panose="020B0502020104020203" pitchFamily="34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0901" marR="1609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/>
                          <a:latin typeface="Gill Sans MT" panose="020B0502020104020203" pitchFamily="34" charset="77"/>
                        </a:rPr>
                        <a:t>  51,100km</a:t>
                      </a:r>
                      <a:endParaRPr lang="en-GB" sz="2800" dirty="0">
                        <a:effectLst/>
                        <a:latin typeface="Gill Sans MT" panose="020B0502020104020203" pitchFamily="34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0901" marR="160901" marT="0" marB="0"/>
                </a:tc>
                <a:extLst>
                  <a:ext uri="{0D108BD9-81ED-4DB2-BD59-A6C34878D82A}">
                    <a16:rowId xmlns:a16="http://schemas.microsoft.com/office/drawing/2014/main" val="300305034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DB8B3BB-D643-C647-BBC0-0942945A3770}"/>
              </a:ext>
            </a:extLst>
          </p:cNvPr>
          <p:cNvSpPr txBox="1"/>
          <p:nvPr/>
        </p:nvSpPr>
        <p:spPr>
          <a:xfrm>
            <a:off x="363540" y="6061148"/>
            <a:ext cx="1385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Slide 1</a:t>
            </a:r>
          </a:p>
        </p:txBody>
      </p:sp>
    </p:spTree>
    <p:extLst>
      <p:ext uri="{BB962C8B-B14F-4D97-AF65-F5344CB8AC3E}">
        <p14:creationId xmlns:p14="http://schemas.microsoft.com/office/powerpoint/2010/main" val="1466395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434194B-EB56-4062-98C6-CB72F287E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0022124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746DB1-35A8-422F-9955-4F8E75DBB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CF853B-AD01-7B44-A06C-D0F3C816D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299" y="4592325"/>
            <a:ext cx="5946579" cy="15141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 dirty="0">
                <a:solidFill>
                  <a:srgbClr val="000000"/>
                </a:solidFill>
                <a:latin typeface="Gill Sans MT" panose="020B0502020104020203" pitchFamily="34" charset="77"/>
              </a:rPr>
              <a:t>What kind of graph should we plot?</a:t>
            </a:r>
          </a:p>
        </p:txBody>
      </p:sp>
      <p:sp>
        <p:nvSpPr>
          <p:cNvPr id="15" name="Freeform 57">
            <a:extLst>
              <a:ext uri="{FF2B5EF4-FFF2-40B4-BE49-F238E27FC236}">
                <a16:creationId xmlns:a16="http://schemas.microsoft.com/office/drawing/2014/main" id="{B817D9AD-5E85-4E85-AC3E-43E24FA91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580219"/>
            <a:ext cx="4383459" cy="5287256"/>
          </a:xfrm>
          <a:custGeom>
            <a:avLst/>
            <a:gdLst>
              <a:gd name="connsiteX0" fmla="*/ 1504462 w 4383459"/>
              <a:gd name="connsiteY0" fmla="*/ 0 h 5287256"/>
              <a:gd name="connsiteX1" fmla="*/ 4383459 w 4383459"/>
              <a:gd name="connsiteY1" fmla="*/ 2878997 h 5287256"/>
              <a:gd name="connsiteX2" fmla="*/ 3114137 w 4383459"/>
              <a:gd name="connsiteY2" fmla="*/ 5266307 h 5287256"/>
              <a:gd name="connsiteX3" fmla="*/ 3079653 w 4383459"/>
              <a:gd name="connsiteY3" fmla="*/ 5287256 h 5287256"/>
              <a:gd name="connsiteX4" fmla="*/ 0 w 4383459"/>
              <a:gd name="connsiteY4" fmla="*/ 5287256 h 5287256"/>
              <a:gd name="connsiteX5" fmla="*/ 0 w 4383459"/>
              <a:gd name="connsiteY5" fmla="*/ 427769 h 5287256"/>
              <a:gd name="connsiteX6" fmla="*/ 132161 w 4383459"/>
              <a:gd name="connsiteY6" fmla="*/ 347480 h 5287256"/>
              <a:gd name="connsiteX7" fmla="*/ 1504462 w 4383459"/>
              <a:gd name="connsiteY7" fmla="*/ 0 h 528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83459" h="5287256">
                <a:moveTo>
                  <a:pt x="1504462" y="0"/>
                </a:moveTo>
                <a:cubicBezTo>
                  <a:pt x="3094488" y="0"/>
                  <a:pt x="4383459" y="1288971"/>
                  <a:pt x="4383459" y="2878997"/>
                </a:cubicBezTo>
                <a:cubicBezTo>
                  <a:pt x="4383459" y="3872763"/>
                  <a:pt x="3879955" y="4748930"/>
                  <a:pt x="3114137" y="5266307"/>
                </a:cubicBezTo>
                <a:lnTo>
                  <a:pt x="3079653" y="5287256"/>
                </a:lnTo>
                <a:lnTo>
                  <a:pt x="0" y="5287256"/>
                </a:lnTo>
                <a:lnTo>
                  <a:pt x="0" y="427769"/>
                </a:lnTo>
                <a:lnTo>
                  <a:pt x="132161" y="347480"/>
                </a:lnTo>
                <a:cubicBezTo>
                  <a:pt x="540096" y="125876"/>
                  <a:pt x="1007579" y="0"/>
                  <a:pt x="1504462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0810290-E788-4DE3-B716-DBE58CC6A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2946" y="0"/>
            <a:ext cx="4185112" cy="3170097"/>
          </a:xfrm>
          <a:custGeom>
            <a:avLst/>
            <a:gdLst>
              <a:gd name="connsiteX0" fmla="*/ 301225 w 4185112"/>
              <a:gd name="connsiteY0" fmla="*/ 0 h 3170097"/>
              <a:gd name="connsiteX1" fmla="*/ 3883887 w 4185112"/>
              <a:gd name="connsiteY1" fmla="*/ 0 h 3170097"/>
              <a:gd name="connsiteX2" fmla="*/ 3932552 w 4185112"/>
              <a:gd name="connsiteY2" fmla="*/ 80105 h 3170097"/>
              <a:gd name="connsiteX3" fmla="*/ 4185112 w 4185112"/>
              <a:gd name="connsiteY3" fmla="*/ 1077541 h 3170097"/>
              <a:gd name="connsiteX4" fmla="*/ 2092556 w 4185112"/>
              <a:gd name="connsiteY4" fmla="*/ 3170097 h 3170097"/>
              <a:gd name="connsiteX5" fmla="*/ 0 w 4185112"/>
              <a:gd name="connsiteY5" fmla="*/ 1077541 h 3170097"/>
              <a:gd name="connsiteX6" fmla="*/ 252561 w 4185112"/>
              <a:gd name="connsiteY6" fmla="*/ 80105 h 3170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85112" h="3170097">
                <a:moveTo>
                  <a:pt x="301225" y="0"/>
                </a:moveTo>
                <a:lnTo>
                  <a:pt x="3883887" y="0"/>
                </a:lnTo>
                <a:lnTo>
                  <a:pt x="3932552" y="80105"/>
                </a:lnTo>
                <a:cubicBezTo>
                  <a:pt x="4093621" y="376606"/>
                  <a:pt x="4185112" y="716389"/>
                  <a:pt x="4185112" y="1077541"/>
                </a:cubicBezTo>
                <a:cubicBezTo>
                  <a:pt x="4185112" y="2233228"/>
                  <a:pt x="3248243" y="3170097"/>
                  <a:pt x="2092556" y="3170097"/>
                </a:cubicBezTo>
                <a:cubicBezTo>
                  <a:pt x="936869" y="3170097"/>
                  <a:pt x="0" y="2233228"/>
                  <a:pt x="0" y="1077541"/>
                </a:cubicBezTo>
                <a:cubicBezTo>
                  <a:pt x="0" y="716389"/>
                  <a:pt x="91491" y="376606"/>
                  <a:pt x="252561" y="80105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5076CB-A1BE-4341-B06D-8353849B1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595" y="294600"/>
            <a:ext cx="2754249" cy="193485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A264A55-AEA9-0A41-9910-CAF71A545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3181" y="3263394"/>
            <a:ext cx="3163437" cy="23147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FB09EE-2164-8248-B10C-BF0654727CDF}"/>
              </a:ext>
            </a:extLst>
          </p:cNvPr>
          <p:cNvSpPr txBox="1"/>
          <p:nvPr/>
        </p:nvSpPr>
        <p:spPr>
          <a:xfrm>
            <a:off x="363540" y="6061148"/>
            <a:ext cx="1385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Slide 2</a:t>
            </a:r>
          </a:p>
        </p:txBody>
      </p:sp>
    </p:spTree>
    <p:extLst>
      <p:ext uri="{BB962C8B-B14F-4D97-AF65-F5344CB8AC3E}">
        <p14:creationId xmlns:p14="http://schemas.microsoft.com/office/powerpoint/2010/main" val="2356316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8D5FC81-FB2B-AE48-8CF8-07C4FCBD50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6348825"/>
              </p:ext>
            </p:extLst>
          </p:nvPr>
        </p:nvGraphicFramePr>
        <p:xfrm>
          <a:off x="3236181" y="1176793"/>
          <a:ext cx="5462546" cy="4548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A5F764E-79FA-3440-BA2F-2ED33D2F8F99}"/>
              </a:ext>
            </a:extLst>
          </p:cNvPr>
          <p:cNvSpPr txBox="1"/>
          <p:nvPr/>
        </p:nvSpPr>
        <p:spPr>
          <a:xfrm>
            <a:off x="363540" y="6061148"/>
            <a:ext cx="1385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Slide 3</a:t>
            </a:r>
          </a:p>
        </p:txBody>
      </p:sp>
    </p:spTree>
    <p:extLst>
      <p:ext uri="{BB962C8B-B14F-4D97-AF65-F5344CB8AC3E}">
        <p14:creationId xmlns:p14="http://schemas.microsoft.com/office/powerpoint/2010/main" val="78015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18A272-4482-394F-9D55-02CE02686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This is an ellipse.</a:t>
            </a:r>
          </a:p>
        </p:txBody>
      </p:sp>
      <p:sp>
        <p:nvSpPr>
          <p:cNvPr id="8" name="Doughnut 7">
            <a:extLst>
              <a:ext uri="{FF2B5EF4-FFF2-40B4-BE49-F238E27FC236}">
                <a16:creationId xmlns:a16="http://schemas.microsoft.com/office/drawing/2014/main" id="{264715DD-7711-6E44-AF0D-1C3D8420342A}"/>
              </a:ext>
            </a:extLst>
          </p:cNvPr>
          <p:cNvSpPr/>
          <p:nvPr/>
        </p:nvSpPr>
        <p:spPr>
          <a:xfrm>
            <a:off x="1240727" y="2401871"/>
            <a:ext cx="9969436" cy="2576834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276550-9762-5D4A-AE0F-1B2281A7E665}"/>
              </a:ext>
            </a:extLst>
          </p:cNvPr>
          <p:cNvSpPr txBox="1"/>
          <p:nvPr/>
        </p:nvSpPr>
        <p:spPr>
          <a:xfrm>
            <a:off x="363540" y="6061148"/>
            <a:ext cx="1385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Slide 4</a:t>
            </a:r>
          </a:p>
        </p:txBody>
      </p:sp>
    </p:spTree>
    <p:extLst>
      <p:ext uri="{BB962C8B-B14F-4D97-AF65-F5344CB8AC3E}">
        <p14:creationId xmlns:p14="http://schemas.microsoft.com/office/powerpoint/2010/main" val="3433122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D4CF67-229E-B245-9DDD-02DAB623F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Gill Sans MT" panose="020B0502020104020203" pitchFamily="34" charset="77"/>
              </a:rPr>
              <a:t>How far away from the sun was Uranus?</a:t>
            </a:r>
            <a:endParaRPr lang="en-US" sz="5400" kern="120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FA943EA-B685-DF4B-8ECF-1F3F818146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192574"/>
              </p:ext>
            </p:extLst>
          </p:nvPr>
        </p:nvGraphicFramePr>
        <p:xfrm>
          <a:off x="320040" y="2628181"/>
          <a:ext cx="11496823" cy="3596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4657">
                  <a:extLst>
                    <a:ext uri="{9D8B030D-6E8A-4147-A177-3AD203B41FA5}">
                      <a16:colId xmlns:a16="http://schemas.microsoft.com/office/drawing/2014/main" val="3127249253"/>
                    </a:ext>
                  </a:extLst>
                </a:gridCol>
                <a:gridCol w="3214845">
                  <a:extLst>
                    <a:ext uri="{9D8B030D-6E8A-4147-A177-3AD203B41FA5}">
                      <a16:colId xmlns:a16="http://schemas.microsoft.com/office/drawing/2014/main" val="3553883436"/>
                    </a:ext>
                  </a:extLst>
                </a:gridCol>
                <a:gridCol w="3322157">
                  <a:extLst>
                    <a:ext uri="{9D8B030D-6E8A-4147-A177-3AD203B41FA5}">
                      <a16:colId xmlns:a16="http://schemas.microsoft.com/office/drawing/2014/main" val="2477644096"/>
                    </a:ext>
                  </a:extLst>
                </a:gridCol>
                <a:gridCol w="3335164">
                  <a:extLst>
                    <a:ext uri="{9D8B030D-6E8A-4147-A177-3AD203B41FA5}">
                      <a16:colId xmlns:a16="http://schemas.microsoft.com/office/drawing/2014/main" val="2052875302"/>
                    </a:ext>
                  </a:extLst>
                </a:gridCol>
              </a:tblGrid>
              <a:tr h="449545">
                <a:tc>
                  <a:txBody>
                    <a:bodyPr/>
                    <a:lstStyle/>
                    <a:p>
                      <a:pPr>
                        <a:spcAft>
                          <a:spcPts val="900"/>
                        </a:spcAft>
                      </a:pPr>
                      <a:r>
                        <a:rPr lang="en-GB" sz="2500">
                          <a:effectLst/>
                        </a:rPr>
                        <a:t>Planet</a:t>
                      </a:r>
                      <a:endParaRPr lang="en-GB" sz="2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483" marR="1404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900"/>
                        </a:spcAft>
                      </a:pPr>
                      <a:r>
                        <a:rPr lang="en-GB" sz="2500">
                          <a:effectLst/>
                        </a:rPr>
                        <a:t>Closest (million km)</a:t>
                      </a:r>
                      <a:endParaRPr lang="en-GB" sz="2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483" marR="1404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900"/>
                        </a:spcAft>
                      </a:pPr>
                      <a:r>
                        <a:rPr lang="en-GB" sz="2500">
                          <a:effectLst/>
                        </a:rPr>
                        <a:t>Furthest (million km)</a:t>
                      </a:r>
                      <a:endParaRPr lang="en-GB" sz="2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483" marR="1404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900"/>
                        </a:spcAft>
                      </a:pPr>
                      <a:r>
                        <a:rPr lang="en-GB" sz="2500">
                          <a:effectLst/>
                        </a:rPr>
                        <a:t>Average (million km)</a:t>
                      </a:r>
                      <a:endParaRPr lang="en-GB" sz="2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483" marR="140483" marT="0" marB="0"/>
                </a:tc>
                <a:extLst>
                  <a:ext uri="{0D108BD9-81ED-4DB2-BD59-A6C34878D82A}">
                    <a16:rowId xmlns:a16="http://schemas.microsoft.com/office/drawing/2014/main" val="3293540454"/>
                  </a:ext>
                </a:extLst>
              </a:tr>
              <a:tr h="449545">
                <a:tc>
                  <a:txBody>
                    <a:bodyPr/>
                    <a:lstStyle/>
                    <a:p>
                      <a:pPr>
                        <a:spcAft>
                          <a:spcPts val="900"/>
                        </a:spcAft>
                      </a:pPr>
                      <a:r>
                        <a:rPr lang="en-GB" sz="2500">
                          <a:effectLst/>
                        </a:rPr>
                        <a:t>Mercury</a:t>
                      </a:r>
                      <a:endParaRPr lang="en-GB" sz="2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483" marR="1404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900"/>
                        </a:spcAft>
                      </a:pPr>
                      <a:r>
                        <a:rPr lang="en-GB" sz="2500">
                          <a:effectLst/>
                        </a:rPr>
                        <a:t>46 million km</a:t>
                      </a:r>
                      <a:endParaRPr lang="en-GB" sz="2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483" marR="1404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900"/>
                        </a:spcAft>
                      </a:pPr>
                      <a:r>
                        <a:rPr lang="en-GB" sz="2500">
                          <a:effectLst/>
                        </a:rPr>
                        <a:t>70 million km</a:t>
                      </a:r>
                      <a:endParaRPr lang="en-GB" sz="2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483" marR="1404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900"/>
                        </a:spcAft>
                      </a:pPr>
                      <a:r>
                        <a:rPr lang="en-GB" sz="2500">
                          <a:effectLst/>
                        </a:rPr>
                        <a:t>57 million km</a:t>
                      </a:r>
                      <a:endParaRPr lang="en-GB" sz="2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483" marR="140483" marT="0" marB="0"/>
                </a:tc>
                <a:extLst>
                  <a:ext uri="{0D108BD9-81ED-4DB2-BD59-A6C34878D82A}">
                    <a16:rowId xmlns:a16="http://schemas.microsoft.com/office/drawing/2014/main" val="4226552490"/>
                  </a:ext>
                </a:extLst>
              </a:tr>
              <a:tr h="449545">
                <a:tc>
                  <a:txBody>
                    <a:bodyPr/>
                    <a:lstStyle/>
                    <a:p>
                      <a:pPr>
                        <a:spcAft>
                          <a:spcPts val="900"/>
                        </a:spcAft>
                      </a:pPr>
                      <a:r>
                        <a:rPr lang="en-GB" sz="2500">
                          <a:effectLst/>
                        </a:rPr>
                        <a:t>Venus </a:t>
                      </a:r>
                      <a:endParaRPr lang="en-GB" sz="2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483" marR="1404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900"/>
                        </a:spcAft>
                      </a:pPr>
                      <a:r>
                        <a:rPr lang="en-GB" sz="2500">
                          <a:effectLst/>
                        </a:rPr>
                        <a:t>107</a:t>
                      </a:r>
                      <a:endParaRPr lang="en-GB" sz="2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483" marR="1404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900"/>
                        </a:spcAft>
                      </a:pPr>
                      <a:r>
                        <a:rPr lang="en-GB" sz="2500">
                          <a:effectLst/>
                        </a:rPr>
                        <a:t>109</a:t>
                      </a:r>
                      <a:endParaRPr lang="en-GB" sz="2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483" marR="1404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900"/>
                        </a:spcAft>
                      </a:pPr>
                      <a:r>
                        <a:rPr lang="en-GB" sz="2500">
                          <a:effectLst/>
                        </a:rPr>
                        <a:t>108</a:t>
                      </a:r>
                      <a:endParaRPr lang="en-GB" sz="2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483" marR="140483" marT="0" marB="0"/>
                </a:tc>
                <a:extLst>
                  <a:ext uri="{0D108BD9-81ED-4DB2-BD59-A6C34878D82A}">
                    <a16:rowId xmlns:a16="http://schemas.microsoft.com/office/drawing/2014/main" val="2830293691"/>
                  </a:ext>
                </a:extLst>
              </a:tr>
              <a:tr h="449545">
                <a:tc>
                  <a:txBody>
                    <a:bodyPr/>
                    <a:lstStyle/>
                    <a:p>
                      <a:pPr>
                        <a:spcAft>
                          <a:spcPts val="900"/>
                        </a:spcAft>
                      </a:pPr>
                      <a:r>
                        <a:rPr lang="en-GB" sz="2500">
                          <a:effectLst/>
                        </a:rPr>
                        <a:t>Earth</a:t>
                      </a:r>
                      <a:endParaRPr lang="en-GB" sz="2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483" marR="1404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900"/>
                        </a:spcAft>
                      </a:pPr>
                      <a:r>
                        <a:rPr lang="en-GB" sz="2500">
                          <a:effectLst/>
                        </a:rPr>
                        <a:t>147</a:t>
                      </a:r>
                      <a:endParaRPr lang="en-GB" sz="2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483" marR="1404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900"/>
                        </a:spcAft>
                      </a:pPr>
                      <a:r>
                        <a:rPr lang="en-GB" sz="2500">
                          <a:effectLst/>
                        </a:rPr>
                        <a:t>152</a:t>
                      </a:r>
                      <a:endParaRPr lang="en-GB" sz="2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483" marR="1404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900"/>
                        </a:spcAft>
                      </a:pPr>
                      <a:r>
                        <a:rPr lang="en-GB" sz="2500">
                          <a:effectLst/>
                        </a:rPr>
                        <a:t>150</a:t>
                      </a:r>
                      <a:endParaRPr lang="en-GB" sz="2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483" marR="140483" marT="0" marB="0"/>
                </a:tc>
                <a:extLst>
                  <a:ext uri="{0D108BD9-81ED-4DB2-BD59-A6C34878D82A}">
                    <a16:rowId xmlns:a16="http://schemas.microsoft.com/office/drawing/2014/main" val="3682387406"/>
                  </a:ext>
                </a:extLst>
              </a:tr>
              <a:tr h="449545">
                <a:tc>
                  <a:txBody>
                    <a:bodyPr/>
                    <a:lstStyle/>
                    <a:p>
                      <a:pPr>
                        <a:spcAft>
                          <a:spcPts val="900"/>
                        </a:spcAft>
                      </a:pPr>
                      <a:r>
                        <a:rPr lang="en-GB" sz="2500">
                          <a:effectLst/>
                        </a:rPr>
                        <a:t>Mars</a:t>
                      </a:r>
                      <a:endParaRPr lang="en-GB" sz="2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483" marR="1404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900"/>
                        </a:spcAft>
                      </a:pPr>
                      <a:r>
                        <a:rPr lang="en-GB" sz="2500">
                          <a:effectLst/>
                        </a:rPr>
                        <a:t>205</a:t>
                      </a:r>
                      <a:endParaRPr lang="en-GB" sz="2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483" marR="1404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900"/>
                        </a:spcAft>
                      </a:pPr>
                      <a:r>
                        <a:rPr lang="en-GB" sz="2500">
                          <a:effectLst/>
                        </a:rPr>
                        <a:t>249</a:t>
                      </a:r>
                      <a:endParaRPr lang="en-GB" sz="2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483" marR="1404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900"/>
                        </a:spcAft>
                      </a:pPr>
                      <a:r>
                        <a:rPr lang="en-GB" sz="2500">
                          <a:effectLst/>
                        </a:rPr>
                        <a:t>228</a:t>
                      </a:r>
                      <a:endParaRPr lang="en-GB" sz="2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483" marR="140483" marT="0" marB="0"/>
                </a:tc>
                <a:extLst>
                  <a:ext uri="{0D108BD9-81ED-4DB2-BD59-A6C34878D82A}">
                    <a16:rowId xmlns:a16="http://schemas.microsoft.com/office/drawing/2014/main" val="862093726"/>
                  </a:ext>
                </a:extLst>
              </a:tr>
              <a:tr h="449545">
                <a:tc>
                  <a:txBody>
                    <a:bodyPr/>
                    <a:lstStyle/>
                    <a:p>
                      <a:pPr>
                        <a:spcAft>
                          <a:spcPts val="900"/>
                        </a:spcAft>
                      </a:pPr>
                      <a:r>
                        <a:rPr lang="en-GB" sz="2500">
                          <a:effectLst/>
                        </a:rPr>
                        <a:t>Jupiter</a:t>
                      </a:r>
                      <a:endParaRPr lang="en-GB" sz="2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483" marR="1404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900"/>
                        </a:spcAft>
                      </a:pPr>
                      <a:r>
                        <a:rPr lang="en-GB" sz="2500">
                          <a:effectLst/>
                        </a:rPr>
                        <a:t>741</a:t>
                      </a:r>
                      <a:endParaRPr lang="en-GB" sz="2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483" marR="1404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900"/>
                        </a:spcAft>
                      </a:pPr>
                      <a:r>
                        <a:rPr lang="en-GB" sz="2500">
                          <a:effectLst/>
                        </a:rPr>
                        <a:t>817</a:t>
                      </a:r>
                      <a:endParaRPr lang="en-GB" sz="2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483" marR="1404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900"/>
                        </a:spcAft>
                      </a:pPr>
                      <a:r>
                        <a:rPr lang="en-GB" sz="2500">
                          <a:effectLst/>
                        </a:rPr>
                        <a:t>779</a:t>
                      </a:r>
                      <a:endParaRPr lang="en-GB" sz="2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483" marR="140483" marT="0" marB="0"/>
                </a:tc>
                <a:extLst>
                  <a:ext uri="{0D108BD9-81ED-4DB2-BD59-A6C34878D82A}">
                    <a16:rowId xmlns:a16="http://schemas.microsoft.com/office/drawing/2014/main" val="2321819273"/>
                  </a:ext>
                </a:extLst>
              </a:tr>
              <a:tr h="449545">
                <a:tc>
                  <a:txBody>
                    <a:bodyPr/>
                    <a:lstStyle/>
                    <a:p>
                      <a:pPr>
                        <a:spcAft>
                          <a:spcPts val="900"/>
                        </a:spcAft>
                      </a:pPr>
                      <a:r>
                        <a:rPr lang="en-GB" sz="2500">
                          <a:effectLst/>
                        </a:rPr>
                        <a:t>Saturn</a:t>
                      </a:r>
                      <a:endParaRPr lang="en-GB" sz="2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483" marR="1404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900"/>
                        </a:spcAft>
                      </a:pPr>
                      <a:r>
                        <a:rPr lang="en-GB" sz="2500" dirty="0">
                          <a:effectLst/>
                        </a:rPr>
                        <a:t>1,350</a:t>
                      </a:r>
                      <a:endParaRPr lang="en-GB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483" marR="1404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900"/>
                        </a:spcAft>
                      </a:pPr>
                      <a:r>
                        <a:rPr lang="en-GB" sz="2500" dirty="0">
                          <a:effectLst/>
                        </a:rPr>
                        <a:t>1,510</a:t>
                      </a:r>
                      <a:endParaRPr lang="en-GB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483" marR="1404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900"/>
                        </a:spcAft>
                      </a:pPr>
                      <a:r>
                        <a:rPr lang="en-GB" sz="2500" dirty="0">
                          <a:effectLst/>
                        </a:rPr>
                        <a:t>1,430</a:t>
                      </a:r>
                      <a:endParaRPr lang="en-GB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483" marR="140483" marT="0" marB="0"/>
                </a:tc>
                <a:extLst>
                  <a:ext uri="{0D108BD9-81ED-4DB2-BD59-A6C34878D82A}">
                    <a16:rowId xmlns:a16="http://schemas.microsoft.com/office/drawing/2014/main" val="3408485344"/>
                  </a:ext>
                </a:extLst>
              </a:tr>
              <a:tr h="449545">
                <a:tc>
                  <a:txBody>
                    <a:bodyPr/>
                    <a:lstStyle/>
                    <a:p>
                      <a:pPr>
                        <a:spcAft>
                          <a:spcPts val="900"/>
                        </a:spcAft>
                      </a:pPr>
                      <a:r>
                        <a:rPr lang="en-GB" sz="2500">
                          <a:effectLst/>
                        </a:rPr>
                        <a:t>Uranus</a:t>
                      </a:r>
                      <a:endParaRPr lang="en-GB" sz="2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483" marR="1404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900"/>
                        </a:spcAft>
                      </a:pPr>
                      <a:r>
                        <a:rPr lang="en-GB" sz="2500" dirty="0">
                          <a:effectLst/>
                        </a:rPr>
                        <a:t>2,750</a:t>
                      </a:r>
                      <a:endParaRPr lang="en-GB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483" marR="1404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900"/>
                        </a:spcAft>
                      </a:pPr>
                      <a:r>
                        <a:rPr lang="en-GB" sz="2500" dirty="0">
                          <a:effectLst/>
                        </a:rPr>
                        <a:t>3,000</a:t>
                      </a:r>
                      <a:endParaRPr lang="en-GB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483" marR="1404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900"/>
                        </a:spcAft>
                      </a:pPr>
                      <a:r>
                        <a:rPr lang="en-GB" sz="2500" dirty="0">
                          <a:effectLst/>
                        </a:rPr>
                        <a:t>2,880</a:t>
                      </a:r>
                      <a:endParaRPr lang="en-GB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483" marR="140483" marT="0" marB="0"/>
                </a:tc>
                <a:extLst>
                  <a:ext uri="{0D108BD9-81ED-4DB2-BD59-A6C34878D82A}">
                    <a16:rowId xmlns:a16="http://schemas.microsoft.com/office/drawing/2014/main" val="353962663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804D325-E08D-C04E-A13F-B8342936BFC3}"/>
              </a:ext>
            </a:extLst>
          </p:cNvPr>
          <p:cNvSpPr txBox="1"/>
          <p:nvPr/>
        </p:nvSpPr>
        <p:spPr>
          <a:xfrm>
            <a:off x="320040" y="6281987"/>
            <a:ext cx="1385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Slide 5</a:t>
            </a:r>
          </a:p>
        </p:txBody>
      </p:sp>
    </p:spTree>
    <p:extLst>
      <p:ext uri="{BB962C8B-B14F-4D97-AF65-F5344CB8AC3E}">
        <p14:creationId xmlns:p14="http://schemas.microsoft.com/office/powerpoint/2010/main" val="2841134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898DAD8-4D8C-FB4F-BE52-83AC418514E4}"/>
              </a:ext>
            </a:extLst>
          </p:cNvPr>
          <p:cNvSpPr txBox="1"/>
          <p:nvPr/>
        </p:nvSpPr>
        <p:spPr>
          <a:xfrm>
            <a:off x="6879929" y="1495536"/>
            <a:ext cx="1871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Extension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81786AE-0A98-EC49-92EA-DF312E2C5C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3669834"/>
              </p:ext>
            </p:extLst>
          </p:nvPr>
        </p:nvGraphicFramePr>
        <p:xfrm>
          <a:off x="6691424" y="234447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E63786A-144A-0445-82A7-102D0768BC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0031126"/>
              </p:ext>
            </p:extLst>
          </p:nvPr>
        </p:nvGraphicFramePr>
        <p:xfrm>
          <a:off x="1321982" y="234447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AB5AC03-6A91-8B4D-9409-6ABC858A63AA}"/>
              </a:ext>
            </a:extLst>
          </p:cNvPr>
          <p:cNvSpPr txBox="1"/>
          <p:nvPr/>
        </p:nvSpPr>
        <p:spPr>
          <a:xfrm>
            <a:off x="363540" y="6061148"/>
            <a:ext cx="1385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Slide 6</a:t>
            </a:r>
          </a:p>
        </p:txBody>
      </p:sp>
    </p:spTree>
    <p:extLst>
      <p:ext uri="{BB962C8B-B14F-4D97-AF65-F5344CB8AC3E}">
        <p14:creationId xmlns:p14="http://schemas.microsoft.com/office/powerpoint/2010/main" val="3332070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DF0BB5-6764-D044-8524-F389FB8AE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792812"/>
            <a:ext cx="7080738" cy="33362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  <a:t>Photo Credits:</a:t>
            </a:r>
            <a:b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</a:br>
            <a:b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</a:b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  <a:t>Picture from Wikipedia  - public domain</a:t>
            </a:r>
            <a:br>
              <a:rPr lang="en-US" sz="46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br>
              <a:rPr lang="en-US" sz="46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endParaRPr lang="en-US" sz="46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4F4DA1-AE8A-5E42-9149-A13C8E571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201" y="447269"/>
            <a:ext cx="3167598" cy="10453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1AE589-3419-E24A-B06F-DEE1488E3BFD}"/>
              </a:ext>
            </a:extLst>
          </p:cNvPr>
          <p:cNvSpPr/>
          <p:nvPr/>
        </p:nvSpPr>
        <p:spPr>
          <a:xfrm>
            <a:off x="4992973" y="4537106"/>
            <a:ext cx="2206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Gill Sans MT" panose="020B0502020104020203" pitchFamily="34" charset="77"/>
              </a:rPr>
              <a:t>© HMDT Music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9211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</Words>
  <Application>Microsoft Macintosh PowerPoint</Application>
  <PresentationFormat>Widescreen</PresentationFormat>
  <Paragraphs>64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Gill Sans MT</vt:lpstr>
      <vt:lpstr>Times New Roman</vt:lpstr>
      <vt:lpstr>Office Theme</vt:lpstr>
      <vt:lpstr>  Caroline Herschel  Gravity and Graphing</vt:lpstr>
      <vt:lpstr>PowerPoint Presentation</vt:lpstr>
      <vt:lpstr>What kind of graph should we plot?</vt:lpstr>
      <vt:lpstr>PowerPoint Presentation</vt:lpstr>
      <vt:lpstr>This is an ellipse.</vt:lpstr>
      <vt:lpstr>How far away from the sun was Uranus?</vt:lpstr>
      <vt:lpstr>PowerPoint Presentation</vt:lpstr>
      <vt:lpstr>Photo Credits:  Picture from Wikipedia  - public domain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Caroline Herschel 2</dc:title>
  <dc:creator>Tim Pottle</dc:creator>
  <cp:lastModifiedBy>Tertia Sefton-Green</cp:lastModifiedBy>
  <cp:revision>3</cp:revision>
  <dcterms:created xsi:type="dcterms:W3CDTF">2020-07-21T08:27:27Z</dcterms:created>
  <dcterms:modified xsi:type="dcterms:W3CDTF">2020-11-20T12:58:14Z</dcterms:modified>
</cp:coreProperties>
</file>